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277" r:id="rId4"/>
    <p:sldId id="263" r:id="rId5"/>
    <p:sldId id="265" r:id="rId6"/>
    <p:sldId id="264" r:id="rId7"/>
    <p:sldId id="273" r:id="rId8"/>
    <p:sldId id="274" r:id="rId9"/>
    <p:sldId id="269" r:id="rId10"/>
    <p:sldId id="270" r:id="rId11"/>
    <p:sldId id="275" r:id="rId12"/>
    <p:sldId id="276" r:id="rId13"/>
    <p:sldId id="271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BEEF6-B997-4B5B-B1B0-CE527F581A83}" type="datetimeFigureOut">
              <a:rPr lang="en-US" smtClean="0"/>
              <a:pPr/>
              <a:t>2/28/2010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CE649-2D99-4090-A43E-AB9350B80CA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8731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24FB-9FF2-4B3C-A977-923E2ADE5719}" type="datetimeFigureOut">
              <a:rPr lang="en-US" smtClean="0"/>
              <a:pPr/>
              <a:t>2/28/2010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47FA-3FD6-4031-95DE-04146A18DB5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641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7F1E-611D-1047-90A2-A159DEAF4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2/28/2010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cherry@awarenesstech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Storage for the DBA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Senior Database Administrator / Architect</a:t>
            </a:r>
          </a:p>
          <a:p>
            <a:r>
              <a:rPr lang="en-US" dirty="0"/>
              <a:t>Awareness Technologies</a:t>
            </a:r>
          </a:p>
          <a:p>
            <a:r>
              <a:rPr lang="en-US" dirty="0">
                <a:hlinkClick r:id="rId2"/>
              </a:rPr>
              <a:t>dcherry@awarenesstech.com</a:t>
            </a:r>
            <a:endParaRPr lang="en-US" dirty="0"/>
          </a:p>
          <a:p>
            <a:r>
              <a:rPr lang="en-US" dirty="0"/>
              <a:t>Microsoft MVP – SQL Server</a:t>
            </a:r>
          </a:p>
          <a:p>
            <a:r>
              <a:rPr lang="en-US" dirty="0"/>
              <a:t>Quest Software SQL Server MVP</a:t>
            </a:r>
          </a:p>
          <a:p>
            <a:r>
              <a:rPr lang="en-US" dirty="0"/>
              <a:t>MCSA, MCDBA, MCTS, MCITP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072847" cy="452596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Can improve SQL disk performance up to 100%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(64 1k blocks/64k IO)=100% of IO is impacted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Must be done before data is put on the disk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Windows </a:t>
            </a:r>
            <a:r>
              <a:rPr lang="en-US" sz="2800" dirty="0"/>
              <a:t>2000 </a:t>
            </a:r>
            <a:r>
              <a:rPr lang="en-US" sz="2800" dirty="0" smtClean="0"/>
              <a:t>- </a:t>
            </a:r>
            <a:r>
              <a:rPr lang="en-US" sz="2800" dirty="0" err="1"/>
              <a:t>Diskpar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Windows </a:t>
            </a:r>
            <a:r>
              <a:rPr lang="en-US" sz="2800" dirty="0" smtClean="0"/>
              <a:t>2003 - </a:t>
            </a:r>
            <a:r>
              <a:rPr lang="en-US" sz="2800" dirty="0" err="1" smtClean="0"/>
              <a:t>Diskpart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Windows 2008 - Automatic</a:t>
            </a:r>
          </a:p>
          <a:p>
            <a:endParaRPr lang="en-US" sz="28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3812365"/>
            <a:ext cx="4038600" cy="279321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08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Fibre</a:t>
            </a:r>
            <a:r>
              <a:rPr lang="en-US" dirty="0" smtClean="0"/>
              <a:t> Channel (FC)</a:t>
            </a:r>
          </a:p>
          <a:p>
            <a:pPr lvl="1"/>
            <a:r>
              <a:rPr lang="en-US" dirty="0" smtClean="0"/>
              <a:t>Fastest Bus Speeds between 2-4 Gigs</a:t>
            </a:r>
          </a:p>
          <a:p>
            <a:r>
              <a:rPr lang="en-US" dirty="0" smtClean="0"/>
              <a:t>SCSI</a:t>
            </a:r>
          </a:p>
          <a:p>
            <a:pPr lvl="1"/>
            <a:r>
              <a:rPr lang="en-US" dirty="0" smtClean="0"/>
              <a:t>Older Technology, slower bus speeds</a:t>
            </a:r>
          </a:p>
          <a:p>
            <a:r>
              <a:rPr lang="en-US" dirty="0" smtClean="0"/>
              <a:t>SATA</a:t>
            </a:r>
          </a:p>
          <a:p>
            <a:pPr lvl="1"/>
            <a:r>
              <a:rPr lang="en-US" dirty="0" smtClean="0"/>
              <a:t>Newer Technology, even slower bus speeds</a:t>
            </a:r>
          </a:p>
          <a:p>
            <a:r>
              <a:rPr lang="en-US" dirty="0" smtClean="0"/>
              <a:t>Enterprise Flash Disks (EFDs)</a:t>
            </a:r>
          </a:p>
          <a:p>
            <a:pPr lvl="1"/>
            <a:r>
              <a:rPr lang="en-US" dirty="0" smtClean="0"/>
              <a:t>Newest Technology, same bus speeds as FC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218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6133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Array Diagram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74" y="794523"/>
            <a:ext cx="5692002" cy="52108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40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0910" y="2787517"/>
            <a:ext cx="7467600" cy="832085"/>
          </a:xfrm>
        </p:spPr>
        <p:txBody>
          <a:bodyPr>
            <a:normAutofit fontScale="90000"/>
          </a:bodyPr>
          <a:lstStyle/>
          <a:p>
            <a:r>
              <a:rPr lang="en-US" sz="7500" dirty="0" smtClean="0"/>
              <a:t>Denny Cherry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67394" y="3103659"/>
            <a:ext cx="7467600" cy="91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dcherry@awarenesstech.com</a:t>
            </a:r>
          </a:p>
          <a:p>
            <a:r>
              <a:rPr lang="en-US" dirty="0"/>
              <a:t>http://itke.techtarget.com/sql-server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5211" y="5473337"/>
            <a:ext cx="747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rate my presentations at http://speakerrate.com/mrdenny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Terminology</a:t>
            </a:r>
          </a:p>
          <a:p>
            <a:r>
              <a:rPr lang="en-US" dirty="0" smtClean="0"/>
              <a:t>Array Cache Setup</a:t>
            </a:r>
          </a:p>
          <a:p>
            <a:r>
              <a:rPr lang="en-US" dirty="0" smtClean="0"/>
              <a:t>RAID Types</a:t>
            </a:r>
          </a:p>
          <a:p>
            <a:r>
              <a:rPr lang="en-US" dirty="0" smtClean="0"/>
              <a:t>Tiered Storage</a:t>
            </a:r>
          </a:p>
          <a:p>
            <a:r>
              <a:rPr lang="en-US" dirty="0" smtClean="0"/>
              <a:t>Disk Alignment</a:t>
            </a:r>
          </a:p>
          <a:p>
            <a:r>
              <a:rPr lang="en-US" dirty="0" smtClean="0"/>
              <a:t>Spindle Types</a:t>
            </a:r>
          </a:p>
          <a:p>
            <a:r>
              <a:rPr lang="en-US" dirty="0" smtClean="0"/>
              <a:t>Physical Array Diagram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5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LUN = Logical Unit Number</a:t>
            </a:r>
          </a:p>
          <a:p>
            <a:r>
              <a:rPr lang="en-US" dirty="0"/>
              <a:t>Host = The Server or Servers a LUN is presented to</a:t>
            </a:r>
          </a:p>
          <a:p>
            <a:r>
              <a:rPr lang="en-US" dirty="0"/>
              <a:t>SAN = Storage Area Network</a:t>
            </a:r>
          </a:p>
          <a:p>
            <a:r>
              <a:rPr lang="en-US" dirty="0"/>
              <a:t>Fabric = </a:t>
            </a:r>
            <a:r>
              <a:rPr lang="en-US" dirty="0" err="1"/>
              <a:t>Fibre</a:t>
            </a:r>
            <a:r>
              <a:rPr lang="en-US" dirty="0"/>
              <a:t> network which makes up the </a:t>
            </a:r>
            <a:r>
              <a:rPr lang="en-US" dirty="0" smtClean="0"/>
              <a:t>SAN</a:t>
            </a:r>
          </a:p>
          <a:p>
            <a:r>
              <a:rPr lang="en-US" dirty="0" smtClean="0"/>
              <a:t>Array = Box with the Spindles in it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1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Disk = How the OS sees a LUN when presented</a:t>
            </a:r>
          </a:p>
          <a:p>
            <a:r>
              <a:rPr lang="en-US" dirty="0" smtClean="0"/>
              <a:t>Spindle </a:t>
            </a:r>
            <a:r>
              <a:rPr lang="en-US" dirty="0"/>
              <a:t>= Physical disks in the Storage Array</a:t>
            </a:r>
          </a:p>
          <a:p>
            <a:r>
              <a:rPr lang="en-US" dirty="0" err="1"/>
              <a:t>IOps</a:t>
            </a:r>
            <a:r>
              <a:rPr lang="en-US" dirty="0"/>
              <a:t>  = </a:t>
            </a:r>
            <a:r>
              <a:rPr lang="en-US" dirty="0" smtClean="0"/>
              <a:t>Physical Operation To Disk</a:t>
            </a:r>
            <a:endParaRPr lang="en-US" dirty="0"/>
          </a:p>
          <a:p>
            <a:r>
              <a:rPr lang="en-US" dirty="0"/>
              <a:t>Sequential IO = Reads or writes which are sequential on the spindle</a:t>
            </a:r>
          </a:p>
          <a:p>
            <a:r>
              <a:rPr lang="en-US" dirty="0"/>
              <a:t>Random IO = Reads or writes which are located at random positions on the spindle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83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500" dirty="0"/>
              <a:t>OLTP databases make poor use of SAN read cache</a:t>
            </a:r>
          </a:p>
          <a:p>
            <a:r>
              <a:rPr lang="en-US" sz="3500" dirty="0"/>
              <a:t>OLAP databases make good use of SAN read cache</a:t>
            </a:r>
          </a:p>
          <a:p>
            <a:r>
              <a:rPr lang="en-US" sz="3500" dirty="0"/>
              <a:t>Try reducing read cache and increasing write cache</a:t>
            </a:r>
          </a:p>
          <a:p>
            <a:r>
              <a:rPr lang="en-US" sz="3500" dirty="0"/>
              <a:t>OLTP databases with high buffer cache hit ratios may be able to have the read cache disabled</a:t>
            </a:r>
          </a:p>
          <a:p>
            <a:r>
              <a:rPr lang="en-US" sz="3500" dirty="0"/>
              <a:t>There is no one correct setup.  Every system is different.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69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RAID 1</a:t>
            </a:r>
            <a:endParaRPr lang="en-US" dirty="0"/>
          </a:p>
          <a:p>
            <a:pPr lvl="1"/>
            <a:r>
              <a:rPr lang="en-US" dirty="0" smtClean="0"/>
              <a:t>Full Mirror of data</a:t>
            </a:r>
          </a:p>
          <a:p>
            <a:pPr lvl="1"/>
            <a:r>
              <a:rPr lang="en-US" dirty="0" smtClean="0"/>
              <a:t>No performance Benefit</a:t>
            </a:r>
            <a:endParaRPr lang="en-US" dirty="0"/>
          </a:p>
          <a:p>
            <a:r>
              <a:rPr lang="en-US" dirty="0" smtClean="0"/>
              <a:t>RAID 0+1</a:t>
            </a:r>
          </a:p>
          <a:p>
            <a:pPr lvl="1"/>
            <a:r>
              <a:rPr lang="en-US" dirty="0" smtClean="0"/>
              <a:t>Drives Striped, then Stripes Mirrored</a:t>
            </a:r>
          </a:p>
          <a:p>
            <a:pPr lvl="1"/>
            <a:r>
              <a:rPr lang="en-US" dirty="0" smtClean="0"/>
              <a:t>High Cost, but High Performance</a:t>
            </a:r>
          </a:p>
          <a:p>
            <a:r>
              <a:rPr lang="en-US" dirty="0" smtClean="0"/>
              <a:t>RAID 10 (aka 1+0)</a:t>
            </a:r>
          </a:p>
          <a:p>
            <a:pPr lvl="1"/>
            <a:r>
              <a:rPr lang="en-US" dirty="0" smtClean="0"/>
              <a:t>Drives Mirrored, then Mirrors Striped</a:t>
            </a:r>
          </a:p>
          <a:p>
            <a:pPr lvl="1"/>
            <a:r>
              <a:rPr lang="en-US" dirty="0" smtClean="0"/>
              <a:t>High Cost, but High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353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RAID 5</a:t>
            </a:r>
          </a:p>
          <a:p>
            <a:pPr lvl="1"/>
            <a:r>
              <a:rPr lang="en-US" dirty="0" smtClean="0"/>
              <a:t>Stripe with single </a:t>
            </a:r>
            <a:r>
              <a:rPr lang="en-US" dirty="0"/>
              <a:t>p</a:t>
            </a:r>
            <a:r>
              <a:rPr lang="en-US" dirty="0" smtClean="0"/>
              <a:t>arity drive</a:t>
            </a:r>
          </a:p>
          <a:p>
            <a:pPr lvl="1"/>
            <a:r>
              <a:rPr lang="en-US" dirty="0" smtClean="0"/>
              <a:t>Low cost, good performance</a:t>
            </a:r>
          </a:p>
          <a:p>
            <a:pPr lvl="1"/>
            <a:r>
              <a:rPr lang="en-US" dirty="0" smtClean="0"/>
              <a:t>Write penalty</a:t>
            </a:r>
          </a:p>
          <a:p>
            <a:r>
              <a:rPr lang="en-US" dirty="0" smtClean="0"/>
              <a:t>RAID 6</a:t>
            </a:r>
          </a:p>
          <a:p>
            <a:pPr lvl="1"/>
            <a:r>
              <a:rPr lang="en-US" dirty="0" smtClean="0"/>
              <a:t>Stripe with two parity drives</a:t>
            </a:r>
          </a:p>
          <a:p>
            <a:pPr lvl="1"/>
            <a:r>
              <a:rPr lang="en-US" dirty="0" smtClean="0"/>
              <a:t>Slightly higher cost per gig than RAID 5, good performance</a:t>
            </a:r>
          </a:p>
          <a:p>
            <a:pPr lvl="1"/>
            <a:r>
              <a:rPr lang="en-US" dirty="0" smtClean="0"/>
              <a:t>Same write penalty as RAID 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63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Tier 1</a:t>
            </a:r>
          </a:p>
          <a:p>
            <a:pPr lvl="1"/>
            <a:r>
              <a:rPr lang="en-US" dirty="0" smtClean="0"/>
              <a:t>15k RPM </a:t>
            </a:r>
            <a:r>
              <a:rPr lang="en-US" dirty="0" err="1" smtClean="0"/>
              <a:t>Fibre</a:t>
            </a:r>
            <a:r>
              <a:rPr lang="en-US" dirty="0" smtClean="0"/>
              <a:t> Channel low </a:t>
            </a:r>
            <a:r>
              <a:rPr lang="en-US" dirty="0"/>
              <a:t>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High cost, high speed storage</a:t>
            </a:r>
          </a:p>
          <a:p>
            <a:pPr lvl="1"/>
            <a:r>
              <a:rPr lang="en-US" dirty="0" smtClean="0"/>
              <a:t>Databases, Exchange, Virtual Machines</a:t>
            </a:r>
          </a:p>
          <a:p>
            <a:r>
              <a:rPr lang="en-US" dirty="0" smtClean="0"/>
              <a:t>Tier 2</a:t>
            </a:r>
          </a:p>
          <a:p>
            <a:pPr lvl="1"/>
            <a:r>
              <a:rPr lang="en-US" dirty="0" smtClean="0"/>
              <a:t>10k RPM </a:t>
            </a:r>
            <a:r>
              <a:rPr lang="en-US" dirty="0" err="1" smtClean="0"/>
              <a:t>Fibre</a:t>
            </a:r>
            <a:r>
              <a:rPr lang="en-US" dirty="0" smtClean="0"/>
              <a:t> Channel </a:t>
            </a:r>
            <a:r>
              <a:rPr lang="en-US" dirty="0"/>
              <a:t>medium 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Medium cost, medium speed storage</a:t>
            </a:r>
          </a:p>
          <a:p>
            <a:pPr lvl="1"/>
            <a:r>
              <a:rPr lang="en-US" dirty="0" smtClean="0"/>
              <a:t>File Servers, Database Archives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9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Tier 3</a:t>
            </a:r>
          </a:p>
          <a:p>
            <a:pPr lvl="1"/>
            <a:r>
              <a:rPr lang="en-US" dirty="0" smtClean="0"/>
              <a:t>7.2/5.4k RPM SATA/SAS </a:t>
            </a:r>
            <a:r>
              <a:rPr lang="en-US" dirty="0"/>
              <a:t>high 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Low cost</a:t>
            </a:r>
            <a:r>
              <a:rPr lang="en-US" dirty="0"/>
              <a:t>, </a:t>
            </a:r>
            <a:r>
              <a:rPr lang="en-US" dirty="0" smtClean="0"/>
              <a:t>low speed storage</a:t>
            </a:r>
          </a:p>
          <a:p>
            <a:pPr lvl="1"/>
            <a:r>
              <a:rPr lang="en-US" dirty="0" smtClean="0"/>
              <a:t>Backups, Archives</a:t>
            </a:r>
          </a:p>
          <a:p>
            <a:r>
              <a:rPr lang="en-US" dirty="0" smtClean="0"/>
              <a:t>Tier 0</a:t>
            </a:r>
          </a:p>
          <a:p>
            <a:pPr lvl="1"/>
            <a:r>
              <a:rPr lang="en-US" dirty="0" smtClean="0"/>
              <a:t>Enterprise Flash Disks low capacity drives</a:t>
            </a:r>
          </a:p>
          <a:p>
            <a:pPr lvl="1"/>
            <a:r>
              <a:rPr lang="en-US" dirty="0" smtClean="0"/>
              <a:t>Very high cost, very high speed storage</a:t>
            </a:r>
          </a:p>
          <a:p>
            <a:pPr lvl="1"/>
            <a:r>
              <a:rPr lang="en-US" dirty="0" smtClean="0"/>
              <a:t>Databases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47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E2D7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2009-09-05T02:55:32Z</outs:dateTime>
      <outs:isPinned>true</outs:isPinned>
    </outs:relatedDate>
    <outs:relatedDate>
      <outs:type>2</outs:type>
      <outs:displayName>Created</outs:displayName>
      <outs:dateTime>2009-09-02T06:42:49Z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Mary Tiong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0AB5A0F3-233E-4BA2-9588-C2EDBD82B38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463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Storage for the DBA</vt:lpstr>
      <vt:lpstr>Agenda</vt:lpstr>
      <vt:lpstr>Storage Terminology</vt:lpstr>
      <vt:lpstr>Storage Terminology</vt:lpstr>
      <vt:lpstr>Cache Setup</vt:lpstr>
      <vt:lpstr>RAID Types</vt:lpstr>
      <vt:lpstr>RAID Types</vt:lpstr>
      <vt:lpstr>Tiered Storage</vt:lpstr>
      <vt:lpstr>Tiered Storage</vt:lpstr>
      <vt:lpstr>Disk Alignment</vt:lpstr>
      <vt:lpstr>Spindle Types</vt:lpstr>
      <vt:lpstr>Array Diagram</vt:lpstr>
      <vt:lpstr>Denny Cherry </vt:lpstr>
    </vt:vector>
  </TitlesOfParts>
  <Company>Brazen Graphics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Title in 40pt.  No more than 2 lines</dc:title>
  <dc:creator>Mary Tiong</dc:creator>
  <cp:lastModifiedBy>dcherry</cp:lastModifiedBy>
  <cp:revision>21</cp:revision>
  <dcterms:created xsi:type="dcterms:W3CDTF">2009-09-02T06:42:49Z</dcterms:created>
  <dcterms:modified xsi:type="dcterms:W3CDTF">2010-03-01T06:13:51Z</dcterms:modified>
</cp:coreProperties>
</file>